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6" r:id="rId2"/>
    <p:sldId id="258" r:id="rId3"/>
    <p:sldId id="257" r:id="rId4"/>
    <p:sldId id="276" r:id="rId5"/>
    <p:sldId id="259" r:id="rId6"/>
    <p:sldId id="275" r:id="rId7"/>
    <p:sldId id="260" r:id="rId8"/>
    <p:sldId id="261" r:id="rId9"/>
    <p:sldId id="262" r:id="rId10"/>
    <p:sldId id="263" r:id="rId11"/>
    <p:sldId id="265" r:id="rId12"/>
    <p:sldId id="266" r:id="rId13"/>
    <p:sldId id="277" r:id="rId14"/>
    <p:sldId id="264" r:id="rId15"/>
    <p:sldId id="268" r:id="rId16"/>
    <p:sldId id="267" r:id="rId17"/>
    <p:sldId id="282" r:id="rId18"/>
    <p:sldId id="270" r:id="rId19"/>
    <p:sldId id="283" r:id="rId20"/>
    <p:sldId id="271" r:id="rId21"/>
    <p:sldId id="284" r:id="rId22"/>
    <p:sldId id="269" r:id="rId23"/>
    <p:sldId id="272" r:id="rId24"/>
    <p:sldId id="278" r:id="rId25"/>
    <p:sldId id="279" r:id="rId26"/>
    <p:sldId id="280" r:id="rId27"/>
    <p:sldId id="273" r:id="rId28"/>
    <p:sldId id="281" r:id="rId29"/>
    <p:sldId id="27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4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2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88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21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6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59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323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267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4332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08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350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55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68D902-7847-46BF-809A-AB0DD58459E6}" type="datetimeFigureOut">
              <a:rPr lang="en-CA" smtClean="0"/>
              <a:t>2020-12-14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702A05-0B27-47AA-BA9D-C4F9583933AA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57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ndpng.com/imgv/Thxoiwx_podium-first-second-third-place-icon-hd-png/" TargetMode="External"/><Relationship Id="rId2" Type="http://schemas.openxmlformats.org/officeDocument/2006/relationships/hyperlink" Target="https://dryve.com/will-robotaxis-deal-deathblow-yellow-c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2.weather.gov/climate/xmacis.php?wfo=okx" TargetMode="External"/><Relationship Id="rId4" Type="http://schemas.openxmlformats.org/officeDocument/2006/relationships/hyperlink" Target="https://www1.nyc.gov/site/tlc/about/tlc-trip-record-data.pa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FC97-6148-426D-9737-79FB5CE02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599046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en-CA" sz="5200" dirty="0">
                <a:solidFill>
                  <a:schemeClr val="tx2"/>
                </a:solidFill>
              </a:rPr>
              <a:t>Big Data 510: Introduction to Data Engineering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C87AA-4562-413E-BC39-D52AD41CC1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3681953"/>
            <a:ext cx="6105194" cy="68207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New York City Yellow taxi Cab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A4DFADE-9A1D-49EA-966B-8BE64BD6AD69}"/>
              </a:ext>
            </a:extLst>
          </p:cNvPr>
          <p:cNvSpPr txBox="1">
            <a:spLocks/>
          </p:cNvSpPr>
          <p:nvPr/>
        </p:nvSpPr>
        <p:spPr>
          <a:xfrm>
            <a:off x="3029988" y="4337694"/>
            <a:ext cx="4469770" cy="561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/>
              <a:t>Student: Benjamin Chan</a:t>
            </a:r>
          </a:p>
        </p:txBody>
      </p:sp>
    </p:spTree>
    <p:extLst>
      <p:ext uri="{BB962C8B-B14F-4D97-AF65-F5344CB8AC3E}">
        <p14:creationId xmlns:p14="http://schemas.microsoft.com/office/powerpoint/2010/main" val="292709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E99A-1327-4F02-B1A7-09B027DF1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D14E-1ABA-417C-B7E5-C792888C4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Do specific weather conditions lead to more cash sales?</a:t>
            </a:r>
            <a:endParaRPr lang="en-CA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829D04-E80D-4A37-AABB-FBE5E919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7" y="2238726"/>
            <a:ext cx="5915243" cy="14698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18E4A7-1073-42C6-BD2C-27BB55D6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65" y="2213738"/>
            <a:ext cx="5484093" cy="1733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01819B9-BFF9-494E-867D-D9653BEE0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36" y="4106969"/>
            <a:ext cx="5915243" cy="17621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4133F5-EC88-4184-9B2B-4BD1B4B00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964" y="4106968"/>
            <a:ext cx="5484093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E4828-7EB0-43BE-9308-7FADAF69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C36E0-8072-45A6-889D-4C21CFA1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600" b="1" dirty="0"/>
              <a:t>Which weekday and time of day tends to result in more cash sales? </a:t>
            </a:r>
            <a:endParaRPr lang="en-CA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AF808-EB44-40CD-A9D6-31282A8EA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" y="3078760"/>
            <a:ext cx="6034307" cy="251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A475D4-6B4E-47C9-AC40-C736CFE6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" y="3330429"/>
            <a:ext cx="6034307" cy="335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AA3091-6B5F-4F2F-B64D-E89985B42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" y="3665989"/>
            <a:ext cx="6034307" cy="251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BEF665-1E8A-416D-B072-4760940AB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3" y="3919843"/>
            <a:ext cx="6034307" cy="251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843E04-8F93-49B0-B274-C46CC9557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041" y="3330429"/>
            <a:ext cx="5640705" cy="3306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8EB834-8A1D-4C97-A7BF-AB74EB055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041" y="3661072"/>
            <a:ext cx="5640705" cy="2587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8338D2-EB02-42A7-95AE-B294DB3D3B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041" y="3933580"/>
            <a:ext cx="5640705" cy="2587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F6DCA5-EDB1-4784-BA5F-833412031B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3" y="4806892"/>
            <a:ext cx="6034307" cy="2060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BB1266-A711-4F42-B5A3-7BBCC19DA8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93" y="5020089"/>
            <a:ext cx="6034306" cy="2161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169DE5-2BEF-4E29-9E0D-9ECD6A5524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93" y="5243325"/>
            <a:ext cx="6034306" cy="2779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4889CF-53A3-46FB-BB79-C52BD1145A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94" y="5529851"/>
            <a:ext cx="6034306" cy="2779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4CCDD64-3CF7-45B9-BA60-2917B1889A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93" y="5813954"/>
            <a:ext cx="6034306" cy="2261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8989015-0ECC-4418-9AD5-ABA026E08D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94" y="6046246"/>
            <a:ext cx="6034306" cy="2618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D3494E0-4AFC-4849-BF6E-EF6678D51C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55041" y="4826881"/>
            <a:ext cx="5640705" cy="2161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FB6674A-0B1A-47AE-99BE-9F098823A8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5041" y="5016202"/>
            <a:ext cx="5640705" cy="22712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DA401B-A736-4F53-B631-1764605D5A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55041" y="5261196"/>
            <a:ext cx="5640705" cy="2271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644564C-29C2-4A88-8383-E269B3C8082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041" y="5506191"/>
            <a:ext cx="5640705" cy="22712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57BBCE9-DBDF-4E25-9AB8-7C1B4D2F26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55041" y="5733315"/>
            <a:ext cx="5640706" cy="2441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E1138CE-1724-474D-9522-7C8C1CD804C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5041" y="5998941"/>
            <a:ext cx="5640705" cy="2618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174D7F2-1E10-4EB3-8CC9-54687AFBC1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693" y="2241022"/>
            <a:ext cx="6034306" cy="83555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E5C61B1-7C7B-4D0D-A56E-5E9E269E41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55041" y="2241022"/>
            <a:ext cx="5640705" cy="105343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94387B4-B3B1-487B-8DA8-0E86608AEB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691" y="4360693"/>
            <a:ext cx="6034308" cy="40458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064F84B-28BD-46F6-9547-1C9A1BFE2C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55041" y="4400828"/>
            <a:ext cx="5640705" cy="4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7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6049-68D1-4140-A05F-903DF8FE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 (Part1)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BAB7C-2965-40CE-ACAC-9CF5F5D2C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Do more passengers in a taxi ride lead to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2D56AE-9C5E-46DE-A3E6-4530F471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8" y="2200321"/>
            <a:ext cx="5794485" cy="1826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18A632-4C36-424D-AB28-D19DB331C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91" y="2200321"/>
            <a:ext cx="5794485" cy="1826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C45FDD-E42F-44B0-962F-0EE94846B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2" y="4137706"/>
            <a:ext cx="5817402" cy="2085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B7708-5AE8-4A7B-8AA9-67662AEC2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4188930"/>
            <a:ext cx="5817402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3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08FF-D3A4-43F4-9670-00AF0DDA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 (Part2)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C3C49-0DDA-457F-8C3A-881B7F01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Do more passengers in a taxi ride lead to more cash sales?</a:t>
            </a:r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D12ED-E914-40CE-ABB7-A2331F5E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" y="2186632"/>
            <a:ext cx="5988898" cy="1697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8CA59-B16D-466C-AFB6-F7742050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49" y="2193506"/>
            <a:ext cx="5596654" cy="1697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D4D88-9096-4E1B-A9D5-D09AACA0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3" y="4181167"/>
            <a:ext cx="5988897" cy="2028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1DD4F-2F83-4C36-A00B-57A4659EB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49" y="4138304"/>
            <a:ext cx="5674358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3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Is there a trend that suggests certain payment types are more preferred and lead to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06D82-2111-4A2B-84D7-44AFAD347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" y="2398989"/>
            <a:ext cx="5352008" cy="1714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1A29C-0186-4D75-8891-A2298966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93" y="2376618"/>
            <a:ext cx="5925409" cy="17365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F82FD0-6A0A-438E-84AC-25F247E66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2" y="4211272"/>
            <a:ext cx="5352008" cy="19618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52F5D3-5BE9-43EF-9DC5-D0BB9217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93" y="4211273"/>
            <a:ext cx="5925409" cy="19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1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Which zones should yellow taxi cab drivers target for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631588-B82C-455A-BE82-12C265DD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7" y="2182656"/>
            <a:ext cx="5904933" cy="1923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7D067C-DF73-46FB-A793-FC1C0F79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73" y="2150376"/>
            <a:ext cx="5678902" cy="195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AE25C7-4336-419B-BFC7-038E4372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67" y="4228415"/>
            <a:ext cx="5904933" cy="1996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F5E038-DF65-4E05-9FF2-38E986FD4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224" y="4169465"/>
            <a:ext cx="5712251" cy="20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9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Which pick-up location tend to have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AA579D-2129-414D-9126-6100E930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97" y="2192148"/>
            <a:ext cx="5266418" cy="1801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F7C7E6-F413-46B4-AD3E-E6A1064F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0" y="2192148"/>
            <a:ext cx="5614401" cy="17813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71EFB2-0148-4CAB-A1E7-D9F628B4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98" y="4190984"/>
            <a:ext cx="5266418" cy="2038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5AAC46-F64E-4CEE-9267-98DAE178E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410" y="4105259"/>
            <a:ext cx="561440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7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13BA37-9746-42C7-A4D0-643DB43C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0"/>
            <a:ext cx="11112499" cy="629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9ED46701-B970-4F4A-8F65-AE4AEF0DECEA}"/>
              </a:ext>
            </a:extLst>
          </p:cNvPr>
          <p:cNvSpPr/>
          <p:nvPr/>
        </p:nvSpPr>
        <p:spPr>
          <a:xfrm>
            <a:off x="6623050" y="3689350"/>
            <a:ext cx="901700" cy="6032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F061060-E35B-4165-AD0C-71FA67689695}"/>
              </a:ext>
            </a:extLst>
          </p:cNvPr>
          <p:cNvSpPr/>
          <p:nvPr/>
        </p:nvSpPr>
        <p:spPr>
          <a:xfrm>
            <a:off x="5264150" y="1168400"/>
            <a:ext cx="374650" cy="254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319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Which drop-off location tend to have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30DCE8-38A2-4FF5-B21D-4484B086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9" y="2178017"/>
            <a:ext cx="5837647" cy="197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AD65A1-0190-4DC6-8166-49FEE462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74" y="2178017"/>
            <a:ext cx="5837647" cy="20097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74696-5507-4492-BD5C-E2B5AE698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9" y="4246886"/>
            <a:ext cx="5952121" cy="19544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5D5DFC-987F-4727-88E5-0E88C1AE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474" y="4246886"/>
            <a:ext cx="583764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92CB055-2477-4719-8EFA-1EB13B2C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0"/>
            <a:ext cx="1164589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F9712B72-7641-4C1B-B011-4D94E885CBC4}"/>
              </a:ext>
            </a:extLst>
          </p:cNvPr>
          <p:cNvSpPr/>
          <p:nvPr/>
        </p:nvSpPr>
        <p:spPr>
          <a:xfrm>
            <a:off x="5480050" y="3879850"/>
            <a:ext cx="374650" cy="2540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762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1B43-B97F-4EC6-8333-17412A94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60EA-60F1-406B-AC0B-F350B4D3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Introducing the data sources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Objective of the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Investigation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Conclusion &amp; Time Constraints </a:t>
            </a:r>
          </a:p>
        </p:txBody>
      </p:sp>
    </p:spTree>
    <p:extLst>
      <p:ext uri="{BB962C8B-B14F-4D97-AF65-F5344CB8AC3E}">
        <p14:creationId xmlns:p14="http://schemas.microsoft.com/office/powerpoint/2010/main" val="1729252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Which taxi fare route tend to have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0A7DF-A907-481D-8EEF-8B60EE1F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5" y="2163137"/>
            <a:ext cx="5980214" cy="1865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9B42D6-AE91-4218-91DE-FF741901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80" y="2177591"/>
            <a:ext cx="5867495" cy="2076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AB6AF1-8F27-42F6-A7B6-8D4B762F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" y="4209137"/>
            <a:ext cx="5980214" cy="2076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D9D9E-1C33-419F-8A22-7AB0A2A84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680" y="4261450"/>
            <a:ext cx="586749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1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D6D33-9A68-4434-8ECC-FAE3C018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3483394"/>
            <a:ext cx="4389490" cy="276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8D14F-3508-4855-9F78-64E3F5E13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1" y="107950"/>
            <a:ext cx="4577348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07687-5913-4520-A9C5-29207B9C6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134" y="-19050"/>
            <a:ext cx="5030903" cy="2749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C85B3-0091-4EA4-BE9B-24C8C8505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299" y="3429000"/>
            <a:ext cx="5546725" cy="29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787B-B735-4B1B-8F8A-177E5DE9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8FBB-09AC-444F-BCC9-9EC97B00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Which taxi fare route based on least trip distance tend to have more cash sales?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45290C-B700-4F88-B0E3-3BCF07AB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" y="2198953"/>
            <a:ext cx="5908800" cy="189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2BB4B4-A33B-4D24-B627-43ACC73F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27" y="2198953"/>
            <a:ext cx="5838825" cy="1894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5B5AF3-1CDD-4447-ADB3-0D3A0D3B1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" y="4210493"/>
            <a:ext cx="5908800" cy="2011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21CD1E-1129-4A23-BE08-2D5286FE7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27" y="4210493"/>
            <a:ext cx="5838825" cy="20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FFA2-65CE-4CFE-AC43-5B30D18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8355-1DD7-4C3D-A71F-424369F9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Below are some strategic approaches based on our investigation for taxi driver to maximize their revenue: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For all 4 years, JFK Airport ranked number 1 for most cash sales based off pick-up location</a:t>
            </a:r>
            <a:br>
              <a:rPr lang="en-CA" dirty="0"/>
            </a:br>
            <a:r>
              <a:rPr lang="en-CA" dirty="0"/>
              <a:t>(This makes sense as many customers may be visiting NYC or returning home from their travels)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For 3 out of 4 years, Midtown Center ranked number 1 for most cash sales based off drop-off location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Taxi drivers should target Yellow Zone to maximize their revenue not only because Yellow Zone was ranked #1 in all 4 years but when you make a comparison between rank #1 versus rank #2:</a:t>
            </a:r>
            <a:br>
              <a:rPr lang="en-CA" dirty="0"/>
            </a:br>
            <a:r>
              <a:rPr lang="en-CA" dirty="0"/>
              <a:t>2019: The difference between rank #1 and rank #2 was approximately 103 million or the percentage change was 6213%</a:t>
            </a:r>
            <a:br>
              <a:rPr lang="en-CA" dirty="0"/>
            </a:br>
            <a:r>
              <a:rPr lang="en-CA" dirty="0"/>
              <a:t>2018: The difference between rank #1 and rank #2 was approximately 105 million or the percentage change was 3886%</a:t>
            </a:r>
            <a:br>
              <a:rPr lang="en-CA" dirty="0"/>
            </a:br>
            <a:r>
              <a:rPr lang="en-CA" dirty="0"/>
              <a:t>2017: The difference between rank #1 and rank #2 was approximately 117 million or the percentage change was 4100%</a:t>
            </a:r>
            <a:br>
              <a:rPr lang="en-CA" dirty="0"/>
            </a:br>
            <a:r>
              <a:rPr lang="en-CA" dirty="0"/>
              <a:t>2016: The difference between rank #1 and rank #2 was approximately 63 million or the percentage change was 1960%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Taxi drivers should target groups of 7 or more passengers since the average cash sales per taxi fare ranges from $30 to $70 versus less than $30 for groups of 6 or less passengers.  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6859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FFA2-65CE-4CFE-AC43-5B30D18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8355-1DD7-4C3D-A71F-424369F9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Below are some strategic approaches based on our investigation for taxi driver to maximize their revenue: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Taxi drivers should be working Monday to Fridays from 6:00PM to 7:00PM as monthly average cash sales is the highest. (This makes sense since this is the perfect time where people are getting off work, going home, going for dinner,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Being aware that credit card is the preferred payments type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CA" dirty="0"/>
              <a:t>Taxi drivers who are looking for only a couple of short distance taxi rides should target the following popular routes:</a:t>
            </a:r>
            <a:br>
              <a:rPr lang="en-CA" dirty="0"/>
            </a:br>
            <a:r>
              <a:rPr lang="en-CA" dirty="0"/>
              <a:t>Upper East Side South </a:t>
            </a:r>
            <a:r>
              <a:rPr lang="en-CA" dirty="0">
                <a:sym typeface="Wingdings" panose="05000000000000000000" pitchFamily="2" charset="2"/>
              </a:rPr>
              <a:t> Upper East Side North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Upper East Side North  Upper East Side South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NV  NV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West Village  West Chelsea/Hudson Yards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Lincoln Square East  Central Park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3181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FFA2-65CE-4CFE-AC43-5B30D18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8355-1DD7-4C3D-A71F-424369F9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Below are some strategic approaches based on our investigation for taxi driver to maximize their revenue: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CA" dirty="0"/>
              <a:t>Taxi drivers should target these top 5 routes since these routes have led to most monthly average cash sales during the past 4 years:</a:t>
            </a:r>
            <a:br>
              <a:rPr lang="en-CA" dirty="0"/>
            </a:br>
            <a:r>
              <a:rPr lang="en-CA" dirty="0"/>
              <a:t>NV </a:t>
            </a:r>
            <a:r>
              <a:rPr lang="en-CA" dirty="0">
                <a:sym typeface="Wingdings" panose="05000000000000000000" pitchFamily="2" charset="2"/>
              </a:rPr>
              <a:t> NV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JFK Airport  Times Sq/Theatre District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LaGuardia Airport  Times Sq/Theatre District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LaGuardia Airport  Midtown Center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LaGuardia Airport  Midtown East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Upper East Side South Upper East Side North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FFA2-65CE-4CFE-AC43-5B30D18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8355-1DD7-4C3D-A71F-424369F9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Below are some strategic approaches based on our investigation for taxi driver to maximize their revenue: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CA" dirty="0"/>
              <a:t>Taxi drivers should work on non snowy &amp; rainy days as the past has suggested that monthly average cash sales tend to be higher.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354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327D-1235-442C-A109-5AE169F8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 &amp; Time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85DF-0A09-41F5-BDEC-1B7ECA54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Based on the investigated questions, those were some of the possible solutions for taxi drivers to maximize their revenue.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Some of these recommendations can change over time due to improvement in transportation, new development in buildings, construction on routes, </a:t>
            </a:r>
            <a:r>
              <a:rPr lang="en-CA" dirty="0" err="1"/>
              <a:t>etc</a:t>
            </a:r>
            <a:endParaRPr lang="en-CA" dirty="0"/>
          </a:p>
          <a:p>
            <a:pPr marL="0" indent="0">
              <a:buNone/>
            </a:pPr>
            <a:r>
              <a:rPr lang="en-CA" b="1" dirty="0"/>
              <a:t>Time Constraints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 Figuring out the approximate loss in revenue due to its competitor UBER?  Compare yellow taxi drivers versus UBER drivers?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Understand the correlation between variables.</a:t>
            </a:r>
          </a:p>
        </p:txBody>
      </p:sp>
    </p:spTree>
    <p:extLst>
      <p:ext uri="{BB962C8B-B14F-4D97-AF65-F5344CB8AC3E}">
        <p14:creationId xmlns:p14="http://schemas.microsoft.com/office/powerpoint/2010/main" val="1781864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B89F-FA17-4EC5-83D3-452D01679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5088-B56D-4B18-BD94-7F80A2F2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4000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1933528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837-2CAC-45EE-B784-2C14BDF9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Link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6890-9BDE-48E7-90C8-494BD5B1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hlinkClick r:id="rId2"/>
              </a:rPr>
              <a:t>https://dryve.com/will-robotaxis-deal-deathblow-yellow-cabs/</a:t>
            </a: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hlinkClick r:id="rId3"/>
              </a:rPr>
              <a:t>https://www.kindpng.com/imgv/Thxoiwx_podium-first-second-third-place-icon-hd-png/</a:t>
            </a: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hlinkClick r:id="rId4"/>
              </a:rPr>
              <a:t>https://www1.nyc.gov/site/tlc/about/tlc-trip-record-data.page</a:t>
            </a:r>
            <a:r>
              <a:rPr lang="en-CA" dirty="0"/>
              <a:t> (Data source #1, #2, and map visuals)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>
                <a:hlinkClick r:id="rId5"/>
              </a:rPr>
              <a:t>https://w2.weather.gov/climate/xmacis.php?wfo=okx</a:t>
            </a:r>
            <a:r>
              <a:rPr lang="en-CA" dirty="0"/>
              <a:t> (Data Source # 3 – Weather data)</a:t>
            </a:r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Taxi Fare : $2.00 Initial Charge</a:t>
            </a:r>
            <a:br>
              <a:rPr lang="en-CA" dirty="0"/>
            </a:br>
            <a:r>
              <a:rPr lang="en-CA" dirty="0"/>
              <a:t>$0.30 per 1/5 mile</a:t>
            </a:r>
            <a:br>
              <a:rPr lang="en-CA" dirty="0"/>
            </a:br>
            <a:r>
              <a:rPr lang="en-CA" dirty="0"/>
              <a:t>$0.20 per minute stopped or slow traffic</a:t>
            </a:r>
          </a:p>
        </p:txBody>
      </p:sp>
    </p:spTree>
    <p:extLst>
      <p:ext uri="{BB962C8B-B14F-4D97-AF65-F5344CB8AC3E}">
        <p14:creationId xmlns:p14="http://schemas.microsoft.com/office/powerpoint/2010/main" val="285006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D1CC-C6AD-4641-947D-C5BB21DA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095E-F969-4428-92C7-37A52AC8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Data source #1 captures yellow taxi trip records from 2016 to 2019 that include fields such as pick-up and drop-off dates/times, pick-up and drop-off locations, trip distances, itemized fares, rate types, payment types, and driver reported passenger counts.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                                                                                    </a:t>
            </a:r>
            <a:br>
              <a:rPr lang="en-CA" dirty="0"/>
            </a:br>
            <a:endParaRPr lang="en-CA" dirty="0"/>
          </a:p>
          <a:p>
            <a:pPr>
              <a:buFont typeface="Wingdings" panose="05000000000000000000" pitchFamily="2" charset="2"/>
              <a:buChar char="Ø"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C4E88-10FB-4830-AAA3-644B8FCC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3" y="2774659"/>
            <a:ext cx="4921653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AA833-28EB-4A1A-B247-7A3900F8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03" y="2700756"/>
            <a:ext cx="6500074" cy="35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5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D1CC-C6AD-4641-947D-C5BB21DA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CA" dirty="0"/>
              <a:t>Introducing 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095E-F969-4428-92C7-37A52AC87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Data source #1 – Number of taxi fares by calendar year (left visual)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Data source #1 – Cash Sales of taxi fares by calendar year (right visual)</a:t>
            </a:r>
          </a:p>
          <a:p>
            <a:pPr marL="0" indent="0">
              <a:buNone/>
            </a:pP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                                                                                            </a:t>
            </a:r>
            <a:br>
              <a:rPr lang="en-CA" dirty="0"/>
            </a:b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6796D3-BBAF-4A11-A44B-5171CEAE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7" y="2516697"/>
            <a:ext cx="5775952" cy="3610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E44D63-B484-47EF-AC13-F452D8D6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571" y="2617045"/>
            <a:ext cx="4124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8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0390-E59D-4625-BD3B-D1BE0D5B7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7A733-7E30-4507-A90A-FB89F720A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Data source #2 captures a look up table for location zones and service zones by joining the </a:t>
            </a:r>
            <a:r>
              <a:rPr lang="en-CA" dirty="0" err="1"/>
              <a:t>LocationID</a:t>
            </a:r>
            <a:r>
              <a:rPr lang="en-CA" dirty="0"/>
              <a:t>.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D2DAA-FD28-427C-B7D5-4C1E9868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66" y="2592198"/>
            <a:ext cx="4452501" cy="225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6321E-7558-434D-A233-4CA1AEF9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25" y="2371201"/>
            <a:ext cx="5931016" cy="31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6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EB04-E71D-43E9-8470-374441BF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the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7DBB-4F0F-4023-8BE8-328B290B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Data source #3 captures weather data from 2016 to 2019 for New York JFK Airport.  I will be using this data source to generalize the weather in New York City.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5A97B-C5EC-4615-8D91-56B72B287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85" y="2456675"/>
            <a:ext cx="7460609" cy="329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A763D-26D1-4263-AE68-98BA6B36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9" y="2679599"/>
            <a:ext cx="4044681" cy="32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85F32-AF9A-4A9C-ABA7-BFBC543A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7A1F-3B31-494F-A377-1DF4FE47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b="1" dirty="0"/>
              <a:t>Main Question: </a:t>
            </a:r>
            <a:br>
              <a:rPr lang="en-CA" b="1" dirty="0"/>
            </a:br>
            <a:r>
              <a:rPr lang="en-CA" dirty="0"/>
              <a:t>Should yellow taxi cab drivers be more strategic when picking up customers rather than picking up whoever?</a:t>
            </a:r>
          </a:p>
          <a:p>
            <a:pPr marL="0" indent="0">
              <a:buNone/>
            </a:pPr>
            <a:br>
              <a:rPr lang="en-CA" b="1" dirty="0"/>
            </a:br>
            <a:br>
              <a:rPr lang="en-CA" b="1" dirty="0"/>
            </a:br>
            <a:br>
              <a:rPr lang="en-CA" dirty="0"/>
            </a:br>
            <a:endParaRPr lang="en-CA" dirty="0"/>
          </a:p>
        </p:txBody>
      </p:sp>
      <p:pic>
        <p:nvPicPr>
          <p:cNvPr id="1034" name="Picture 10" descr="Will Robotaxis Deal a Deathblow to Yellow Cabs – Dryve Driverless Cars">
            <a:extLst>
              <a:ext uri="{FF2B5EF4-FFF2-40B4-BE49-F238E27FC236}">
                <a16:creationId xmlns:a16="http://schemas.microsoft.com/office/drawing/2014/main" id="{F007A6A5-377F-4A11-BA84-E2F0F584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647" y="2677231"/>
            <a:ext cx="5602448" cy="31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8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00A8-C60F-4799-8925-ED759313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0656B-BD72-4EF1-A304-30D3A5893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b="1" dirty="0"/>
              <a:t>Investigating questions before proposing a solution to the “Main Question”: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Do specific weather conditions lead to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weekday and time of day tends to result in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Do more passengers in a taxi ride lead to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Is there a trend that suggests certain payment types are more preferred and lead to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zones should yellow taxi drivers target for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pick-up location tend to have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drop-off location tend to have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taxi fare route tend to have more cash sales?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/>
              <a:t>Which taxi fare route based on least trip distance tend to have more cash sales?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95017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9E02-2835-4171-A001-45964983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FDBF-0342-4983-89D5-5B0B3BE5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CA" b="1" dirty="0"/>
              <a:t>Decision making:</a:t>
            </a:r>
            <a:br>
              <a:rPr lang="en-CA" b="1" dirty="0"/>
            </a:br>
            <a:r>
              <a:rPr lang="en-CA" b="1" dirty="0"/>
              <a:t>Perform ranking analysis based off the investigated questions to see if there is a trend that may suggests the best strategy for taxi drivers to maximize their revenue</a:t>
            </a:r>
          </a:p>
          <a:p>
            <a:endParaRPr lang="en-CA" dirty="0"/>
          </a:p>
        </p:txBody>
      </p:sp>
      <p:pic>
        <p:nvPicPr>
          <p:cNvPr id="2050" name="Picture 2" descr="Podium - First Second Third Place Icon, HD Png Download - kindpng">
            <a:extLst>
              <a:ext uri="{FF2B5EF4-FFF2-40B4-BE49-F238E27FC236}">
                <a16:creationId xmlns:a16="http://schemas.microsoft.com/office/drawing/2014/main" id="{4FE3AA29-7401-475B-ADA6-1C8995121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42" y="2761572"/>
            <a:ext cx="7465328" cy="35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06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11811</TotalTime>
  <Words>1258</Words>
  <Application>Microsoft Office PowerPoint</Application>
  <PresentationFormat>Widescreen</PresentationFormat>
  <Paragraphs>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Wingdings</vt:lpstr>
      <vt:lpstr>Retrospect</vt:lpstr>
      <vt:lpstr>Big Data 510: Introduction to Data Engineering Project</vt:lpstr>
      <vt:lpstr>Table of Content</vt:lpstr>
      <vt:lpstr>Introducing the data sources</vt:lpstr>
      <vt:lpstr>Introducing the data sources</vt:lpstr>
      <vt:lpstr>Introducing the data sources</vt:lpstr>
      <vt:lpstr>Introducing the data sources</vt:lpstr>
      <vt:lpstr>Objective of the project</vt:lpstr>
      <vt:lpstr>Objective of the project</vt:lpstr>
      <vt:lpstr>Objective of the project</vt:lpstr>
      <vt:lpstr>Investigation</vt:lpstr>
      <vt:lpstr>Investigation</vt:lpstr>
      <vt:lpstr>Investigation (Part1)</vt:lpstr>
      <vt:lpstr>Investigation (Part2)</vt:lpstr>
      <vt:lpstr>Investigation</vt:lpstr>
      <vt:lpstr>Investigation</vt:lpstr>
      <vt:lpstr>Investigation</vt:lpstr>
      <vt:lpstr>PowerPoint Presentation</vt:lpstr>
      <vt:lpstr>Investigation</vt:lpstr>
      <vt:lpstr>PowerPoint Presentation</vt:lpstr>
      <vt:lpstr>Investigation</vt:lpstr>
      <vt:lpstr>PowerPoint Presentation</vt:lpstr>
      <vt:lpstr>Investigation</vt:lpstr>
      <vt:lpstr>Results</vt:lpstr>
      <vt:lpstr>Results</vt:lpstr>
      <vt:lpstr>Results</vt:lpstr>
      <vt:lpstr>Results</vt:lpstr>
      <vt:lpstr>Conclusion &amp; Time Constraints</vt:lpstr>
      <vt:lpstr>Thank you for listening!</vt:lpstr>
      <vt:lpstr>Image Link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510 -</dc:title>
  <dc:creator>Benjamin Chan</dc:creator>
  <cp:lastModifiedBy>Benjamin Chan</cp:lastModifiedBy>
  <cp:revision>94</cp:revision>
  <dcterms:created xsi:type="dcterms:W3CDTF">2020-11-27T07:25:58Z</dcterms:created>
  <dcterms:modified xsi:type="dcterms:W3CDTF">2020-12-16T04:53:59Z</dcterms:modified>
</cp:coreProperties>
</file>